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opperplate Gothic 32 AB" panose="020E0807020206020404" pitchFamily="34" charset="0"/>
      <p:regular r:id="rId12"/>
    </p:embeddedFont>
    <p:embeddedFont>
      <p:font typeface="Copperplate Gothic 32 AB Bold" panose="020E0707020206020404" pitchFamily="34" charset="0"/>
      <p:regular r:id="rId13"/>
    </p:embeddedFont>
    <p:embeddedFont>
      <p:font typeface="Droid Serif Italics" panose="02020600060500090200" pitchFamily="18" charset="0"/>
      <p:regular r:id="rId14"/>
    </p:embeddedFont>
    <p:embeddedFont>
      <p:font typeface="Forum" panose="02000000000000000000" pitchFamily="2" charset="0"/>
      <p:regular r:id="rId15"/>
    </p:embeddedFont>
    <p:embeddedFont>
      <p:font typeface="Futura" panose="020B0502020204020303" pitchFamily="34" charset="0"/>
      <p:regular r:id="rId16"/>
    </p:embeddedFont>
    <p:embeddedFont>
      <p:font typeface="Futura Bold" panose="020B0702020204020203" pitchFamily="34" charset="0"/>
      <p:regular r:id="rId17"/>
    </p:embeddedFont>
    <p:embeddedFont>
      <p:font typeface="Futura Ultra-Bold" panose="020B0802020204020204" pitchFamily="34" charset="0"/>
      <p:regular r:id="rId18"/>
    </p:embeddedFont>
    <p:embeddedFont>
      <p:font typeface="Gladiola" pitchFamily="2" charset="0"/>
      <p:regular r:id="rId19"/>
    </p:embeddedFont>
    <p:embeddedFont>
      <p:font typeface="Lato Heavy" panose="020F0502020204030203" pitchFamily="34" charset="0"/>
      <p:regular r:id="rId20"/>
    </p:embeddedFont>
    <p:embeddedFont>
      <p:font typeface="League Spartan" pitchFamily="2" charset="0"/>
      <p:regular r:id="rId21"/>
    </p:embeddedFont>
    <p:embeddedFont>
      <p:font typeface="Lovelo Line Bold" panose="020000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font" Target="fonts/font7.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10.fntdata"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4.fntdata"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 Id="rId22" Type="http://schemas.openxmlformats.org/officeDocument/2006/relationships/font" Target="fonts/font11.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 Id="rId4" Type="http://schemas.openxmlformats.org/officeDocument/2006/relationships/image" Target="../media/image8.png" /></Relationships>
</file>

<file path=ppt/slides/_rels/slide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15.png" /><Relationship Id="rId5" Type="http://schemas.openxmlformats.org/officeDocument/2006/relationships/image" Target="../media/image14.svg"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3" Type="http://schemas.openxmlformats.org/officeDocument/2006/relationships/image" Target="../media/image17.sv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20.png" /><Relationship Id="rId5" Type="http://schemas.openxmlformats.org/officeDocument/2006/relationships/image" Target="../media/image19.svg" /><Relationship Id="rId4" Type="http://schemas.openxmlformats.org/officeDocument/2006/relationships/image" Target="../media/image18.png" /></Relationships>
</file>

<file path=ppt/slides/_rels/slide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grpSp>
        <p:nvGrpSpPr>
          <p:cNvPr id="8" name="Group 8"/>
          <p:cNvGrpSpPr/>
          <p:nvPr/>
        </p:nvGrpSpPr>
        <p:grpSpPr>
          <a:xfrm>
            <a:off x="9683998" y="3172498"/>
            <a:ext cx="3942001" cy="3942001"/>
            <a:chOff x="0" y="0"/>
            <a:chExt cx="5256000" cy="5256000"/>
          </a:xfrm>
        </p:grpSpPr>
        <p:sp>
          <p:nvSpPr>
            <p:cNvPr id="9" name="Freeform 9"/>
            <p:cNvSpPr/>
            <p:nvPr/>
          </p:nvSpPr>
          <p:spPr>
            <a:xfrm>
              <a:off x="0" y="0"/>
              <a:ext cx="5256022" cy="5256022"/>
            </a:xfrm>
            <a:custGeom>
              <a:avLst/>
              <a:gdLst/>
              <a:ahLst/>
              <a:cxnLst/>
              <a:rect l="l" t="t" r="r" b="b"/>
              <a:pathLst>
                <a:path w="5256022" h="5256022">
                  <a:moveTo>
                    <a:pt x="0" y="2628011"/>
                  </a:moveTo>
                  <a:cubicBezTo>
                    <a:pt x="0" y="1176655"/>
                    <a:pt x="1176655" y="0"/>
                    <a:pt x="2628011" y="0"/>
                  </a:cubicBezTo>
                  <a:cubicBezTo>
                    <a:pt x="4079367" y="0"/>
                    <a:pt x="5256022" y="1176655"/>
                    <a:pt x="5256022" y="2628011"/>
                  </a:cubicBezTo>
                  <a:cubicBezTo>
                    <a:pt x="5256022" y="4079367"/>
                    <a:pt x="4079367" y="5256022"/>
                    <a:pt x="2628011" y="5256022"/>
                  </a:cubicBezTo>
                  <a:cubicBezTo>
                    <a:pt x="1176655" y="5256022"/>
                    <a:pt x="0" y="4079367"/>
                    <a:pt x="0" y="2628011"/>
                  </a:cubicBezTo>
                  <a:close/>
                </a:path>
              </a:pathLst>
            </a:custGeom>
            <a:solidFill>
              <a:srgbClr val="000000">
                <a:alpha val="0"/>
              </a:srgbClr>
            </a:solidFill>
            <a:ln w="12700">
              <a:solidFill>
                <a:srgbClr val="000000"/>
              </a:solidFill>
            </a:ln>
          </p:spPr>
        </p:sp>
      </p:grpSp>
      <p:grpSp>
        <p:nvGrpSpPr>
          <p:cNvPr id="10" name="Group 10"/>
          <p:cNvGrpSpPr/>
          <p:nvPr/>
        </p:nvGrpSpPr>
        <p:grpSpPr>
          <a:xfrm>
            <a:off x="9414718" y="3172500"/>
            <a:ext cx="4211281" cy="3942000"/>
            <a:chOff x="0" y="0"/>
            <a:chExt cx="5615041" cy="5256000"/>
          </a:xfrm>
        </p:grpSpPr>
        <p:sp>
          <p:nvSpPr>
            <p:cNvPr id="11" name="Freeform 11"/>
            <p:cNvSpPr/>
            <p:nvPr/>
          </p:nvSpPr>
          <p:spPr>
            <a:xfrm>
              <a:off x="0" y="0"/>
              <a:ext cx="5615063" cy="5256022"/>
            </a:xfrm>
            <a:custGeom>
              <a:avLst/>
              <a:gdLst/>
              <a:ahLst/>
              <a:cxnLst/>
              <a:rect l="l" t="t" r="r" b="b"/>
              <a:pathLst>
                <a:path w="5615063" h="5256022">
                  <a:moveTo>
                    <a:pt x="0" y="2628011"/>
                  </a:moveTo>
                  <a:cubicBezTo>
                    <a:pt x="0" y="1176655"/>
                    <a:pt x="1257033" y="0"/>
                    <a:pt x="2807532" y="0"/>
                  </a:cubicBezTo>
                  <a:cubicBezTo>
                    <a:pt x="4358031" y="0"/>
                    <a:pt x="5615063" y="1176655"/>
                    <a:pt x="5615063" y="2628011"/>
                  </a:cubicBezTo>
                  <a:cubicBezTo>
                    <a:pt x="5615063" y="4079367"/>
                    <a:pt x="4358031" y="5256022"/>
                    <a:pt x="2807532" y="5256022"/>
                  </a:cubicBezTo>
                  <a:cubicBezTo>
                    <a:pt x="1257033" y="5256022"/>
                    <a:pt x="0" y="4079367"/>
                    <a:pt x="0" y="2628011"/>
                  </a:cubicBezTo>
                  <a:close/>
                </a:path>
              </a:pathLst>
            </a:custGeom>
            <a:blipFill>
              <a:blip r:embed="rId2"/>
              <a:stretch>
                <a:fillRect t="-3415" b="-3415"/>
              </a:stretch>
            </a:blipFill>
          </p:spPr>
        </p:sp>
      </p:grpSp>
      <p:sp>
        <p:nvSpPr>
          <p:cNvPr id="12" name="Freeform 12"/>
          <p:cNvSpPr/>
          <p:nvPr/>
        </p:nvSpPr>
        <p:spPr>
          <a:xfrm>
            <a:off x="122374" y="1023560"/>
            <a:ext cx="8313304" cy="1567363"/>
          </a:xfrm>
          <a:custGeom>
            <a:avLst/>
            <a:gdLst/>
            <a:ahLst/>
            <a:cxnLst/>
            <a:rect l="l" t="t" r="r" b="b"/>
            <a:pathLst>
              <a:path w="8313304" h="1567363">
                <a:moveTo>
                  <a:pt x="0" y="0"/>
                </a:moveTo>
                <a:lnTo>
                  <a:pt x="8313304" y="0"/>
                </a:lnTo>
                <a:lnTo>
                  <a:pt x="8313304" y="1567363"/>
                </a:lnTo>
                <a:lnTo>
                  <a:pt x="0" y="1567363"/>
                </a:lnTo>
                <a:lnTo>
                  <a:pt x="0" y="0"/>
                </a:lnTo>
                <a:close/>
              </a:path>
            </a:pathLst>
          </a:custGeom>
          <a:blipFill>
            <a:blip r:embed="rId3"/>
            <a:stretch>
              <a:fillRect l="-369" t="-241" b="-241"/>
            </a:stretch>
          </a:blipFill>
        </p:spPr>
      </p:sp>
      <p:sp>
        <p:nvSpPr>
          <p:cNvPr id="13" name="TextBox 13"/>
          <p:cNvSpPr txBox="1"/>
          <p:nvPr/>
        </p:nvSpPr>
        <p:spPr>
          <a:xfrm>
            <a:off x="608608" y="3202856"/>
            <a:ext cx="6447223" cy="1617322"/>
          </a:xfrm>
          <a:prstGeom prst="rect">
            <a:avLst/>
          </a:prstGeom>
        </p:spPr>
        <p:txBody>
          <a:bodyPr lIns="0" tIns="0" rIns="0" bIns="0" rtlCol="0" anchor="t">
            <a:spAutoFit/>
          </a:bodyPr>
          <a:lstStyle/>
          <a:p>
            <a:pPr algn="ctr">
              <a:lnSpc>
                <a:spcPts val="6181"/>
              </a:lnSpc>
            </a:pPr>
            <a:r>
              <a:rPr lang="en-US" sz="6576" spc="394">
                <a:solidFill>
                  <a:srgbClr val="FF001B"/>
                </a:solidFill>
                <a:latin typeface="Lovelo Line Bold"/>
              </a:rPr>
              <a:t>TEAM MEMBERS</a:t>
            </a:r>
          </a:p>
        </p:txBody>
      </p:sp>
      <p:sp>
        <p:nvSpPr>
          <p:cNvPr id="14" name="TextBox 14"/>
          <p:cNvSpPr txBox="1"/>
          <p:nvPr/>
        </p:nvSpPr>
        <p:spPr>
          <a:xfrm>
            <a:off x="1825252" y="5238750"/>
            <a:ext cx="4469918" cy="3253636"/>
          </a:xfrm>
          <a:prstGeom prst="rect">
            <a:avLst/>
          </a:prstGeom>
        </p:spPr>
        <p:txBody>
          <a:bodyPr lIns="0" tIns="0" rIns="0" bIns="0" rtlCol="0" anchor="t">
            <a:spAutoFit/>
          </a:bodyPr>
          <a:lstStyle/>
          <a:p>
            <a:pPr algn="l">
              <a:lnSpc>
                <a:spcPts val="5340"/>
              </a:lnSpc>
            </a:pPr>
            <a:r>
              <a:rPr lang="en-US" sz="5340">
                <a:solidFill>
                  <a:srgbClr val="000000"/>
                </a:solidFill>
                <a:latin typeface="Forum Bold Italics"/>
              </a:rPr>
              <a:t>Nithya B</a:t>
            </a:r>
          </a:p>
          <a:p>
            <a:pPr algn="l">
              <a:lnSpc>
                <a:spcPts val="5340"/>
              </a:lnSpc>
            </a:pPr>
            <a:r>
              <a:rPr lang="en-US" sz="5340">
                <a:solidFill>
                  <a:srgbClr val="000000"/>
                </a:solidFill>
                <a:latin typeface="Forum Bold Italics"/>
              </a:rPr>
              <a:t>Oviya K</a:t>
            </a:r>
          </a:p>
          <a:p>
            <a:pPr algn="l">
              <a:lnSpc>
                <a:spcPts val="5340"/>
              </a:lnSpc>
            </a:pPr>
            <a:r>
              <a:rPr lang="en-US" sz="5340">
                <a:solidFill>
                  <a:srgbClr val="000000"/>
                </a:solidFill>
                <a:latin typeface="Forum Bold Italics"/>
              </a:rPr>
              <a:t>Pavithra R</a:t>
            </a:r>
          </a:p>
          <a:p>
            <a:pPr algn="l">
              <a:lnSpc>
                <a:spcPts val="5340"/>
              </a:lnSpc>
            </a:pPr>
            <a:r>
              <a:rPr lang="en-US" sz="5340">
                <a:solidFill>
                  <a:srgbClr val="000000"/>
                </a:solidFill>
                <a:latin typeface="Forum Bold Italics"/>
              </a:rPr>
              <a:t>Shubashini J</a:t>
            </a:r>
          </a:p>
          <a:p>
            <a:pPr algn="l">
              <a:lnSpc>
                <a:spcPts val="4169"/>
              </a:lnSpc>
            </a:pPr>
            <a:endParaRPr lang="en-US" sz="5340">
              <a:solidFill>
                <a:srgbClr val="000000"/>
              </a:solidFill>
              <a:latin typeface="Forum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128699" y="1571739"/>
            <a:ext cx="10286999" cy="6474738"/>
            <a:chOff x="0" y="0"/>
            <a:chExt cx="13715996" cy="8632982"/>
          </a:xfrm>
        </p:grpSpPr>
        <p:sp>
          <p:nvSpPr>
            <p:cNvPr id="3" name="Freeform 3"/>
            <p:cNvSpPr/>
            <p:nvPr/>
          </p:nvSpPr>
          <p:spPr>
            <a:xfrm>
              <a:off x="0" y="0"/>
              <a:ext cx="13716000" cy="8632885"/>
            </a:xfrm>
            <a:custGeom>
              <a:avLst/>
              <a:gdLst/>
              <a:ahLst/>
              <a:cxnLst/>
              <a:rect l="l" t="t" r="r" b="b"/>
              <a:pathLst>
                <a:path w="13716000" h="8632885">
                  <a:moveTo>
                    <a:pt x="11237341" y="0"/>
                  </a:moveTo>
                  <a:lnTo>
                    <a:pt x="2478659" y="0"/>
                  </a:lnTo>
                  <a:lnTo>
                    <a:pt x="0" y="2419519"/>
                  </a:lnTo>
                  <a:lnTo>
                    <a:pt x="0" y="8632885"/>
                  </a:lnTo>
                  <a:lnTo>
                    <a:pt x="13716000" y="8632885"/>
                  </a:lnTo>
                  <a:lnTo>
                    <a:pt x="13716000" y="2419519"/>
                  </a:lnTo>
                  <a:close/>
                </a:path>
              </a:pathLst>
            </a:custGeom>
            <a:solidFill>
              <a:srgbClr val="EF233C"/>
            </a:solidFill>
          </p:spPr>
        </p:sp>
      </p:grpSp>
      <p:grpSp>
        <p:nvGrpSpPr>
          <p:cNvPr id="4" name="Group 4"/>
          <p:cNvGrpSpPr/>
          <p:nvPr/>
        </p:nvGrpSpPr>
        <p:grpSpPr>
          <a:xfrm>
            <a:off x="9572981" y="2376940"/>
            <a:ext cx="4480561" cy="4480561"/>
            <a:chOff x="0" y="0"/>
            <a:chExt cx="5974080" cy="5974080"/>
          </a:xfrm>
        </p:grpSpPr>
        <p:sp>
          <p:nvSpPr>
            <p:cNvPr id="5" name="Freeform 5"/>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sp>
        <p:nvSpPr>
          <p:cNvPr id="6" name="Freeform 6"/>
          <p:cNvSpPr/>
          <p:nvPr/>
        </p:nvSpPr>
        <p:spPr>
          <a:xfrm>
            <a:off x="8633388" y="1933804"/>
            <a:ext cx="8625912" cy="5750608"/>
          </a:xfrm>
          <a:custGeom>
            <a:avLst/>
            <a:gdLst/>
            <a:ahLst/>
            <a:cxnLst/>
            <a:rect l="l" t="t" r="r" b="b"/>
            <a:pathLst>
              <a:path w="8625912" h="5750608">
                <a:moveTo>
                  <a:pt x="0" y="0"/>
                </a:moveTo>
                <a:lnTo>
                  <a:pt x="8625912" y="0"/>
                </a:lnTo>
                <a:lnTo>
                  <a:pt x="8625912" y="5750608"/>
                </a:lnTo>
                <a:lnTo>
                  <a:pt x="0" y="5750608"/>
                </a:lnTo>
                <a:lnTo>
                  <a:pt x="0" y="0"/>
                </a:lnTo>
                <a:close/>
              </a:path>
            </a:pathLst>
          </a:custGeom>
          <a:blipFill>
            <a:blip r:embed="rId2"/>
            <a:stretch>
              <a:fillRect/>
            </a:stretch>
          </a:blipFill>
        </p:spPr>
      </p:sp>
      <p:sp>
        <p:nvSpPr>
          <p:cNvPr id="7" name="TextBox 7"/>
          <p:cNvSpPr txBox="1"/>
          <p:nvPr/>
        </p:nvSpPr>
        <p:spPr>
          <a:xfrm>
            <a:off x="538086" y="2667229"/>
            <a:ext cx="7794161" cy="4919381"/>
          </a:xfrm>
          <a:prstGeom prst="rect">
            <a:avLst/>
          </a:prstGeom>
        </p:spPr>
        <p:txBody>
          <a:bodyPr lIns="0" tIns="0" rIns="0" bIns="0" rtlCol="0" anchor="t">
            <a:spAutoFit/>
          </a:bodyPr>
          <a:lstStyle/>
          <a:p>
            <a:pPr algn="ctr">
              <a:lnSpc>
                <a:spcPts val="18482"/>
              </a:lnSpc>
            </a:pPr>
            <a:r>
              <a:rPr lang="en-US" sz="21744">
                <a:solidFill>
                  <a:srgbClr val="EF233C"/>
                </a:solidFill>
                <a:latin typeface="Gladiol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487" y="6883336"/>
            <a:ext cx="2286980" cy="2286980"/>
            <a:chOff x="0" y="0"/>
            <a:chExt cx="3049306" cy="3049306"/>
          </a:xfrm>
        </p:grpSpPr>
        <p:sp>
          <p:nvSpPr>
            <p:cNvPr id="3" name="Freeform 3"/>
            <p:cNvSpPr/>
            <p:nvPr/>
          </p:nvSpPr>
          <p:spPr>
            <a:xfrm>
              <a:off x="0" y="0"/>
              <a:ext cx="3049270" cy="3049270"/>
            </a:xfrm>
            <a:custGeom>
              <a:avLst/>
              <a:gdLst/>
              <a:ahLst/>
              <a:cxnLst/>
              <a:rect l="l" t="t" r="r" b="b"/>
              <a:pathLst>
                <a:path w="3049270" h="3049270">
                  <a:moveTo>
                    <a:pt x="0" y="1524635"/>
                  </a:moveTo>
                  <a:cubicBezTo>
                    <a:pt x="0" y="682625"/>
                    <a:pt x="682625" y="0"/>
                    <a:pt x="1524635" y="0"/>
                  </a:cubicBezTo>
                  <a:lnTo>
                    <a:pt x="1524635" y="57150"/>
                  </a:lnTo>
                  <a:lnTo>
                    <a:pt x="1524635" y="0"/>
                  </a:lnTo>
                  <a:cubicBezTo>
                    <a:pt x="2366645" y="0"/>
                    <a:pt x="3049270" y="682625"/>
                    <a:pt x="3049270" y="1524635"/>
                  </a:cubicBezTo>
                  <a:cubicBezTo>
                    <a:pt x="3049270" y="2366645"/>
                    <a:pt x="2366645" y="3049270"/>
                    <a:pt x="1524635" y="3049270"/>
                  </a:cubicBezTo>
                  <a:lnTo>
                    <a:pt x="1524635" y="2992120"/>
                  </a:lnTo>
                  <a:lnTo>
                    <a:pt x="1524635" y="3049270"/>
                  </a:lnTo>
                  <a:cubicBezTo>
                    <a:pt x="682625" y="3049270"/>
                    <a:pt x="0" y="2366645"/>
                    <a:pt x="0" y="1524635"/>
                  </a:cubicBezTo>
                  <a:lnTo>
                    <a:pt x="57150" y="1524635"/>
                  </a:lnTo>
                  <a:lnTo>
                    <a:pt x="101092" y="1561211"/>
                  </a:lnTo>
                  <a:cubicBezTo>
                    <a:pt x="85725" y="1579753"/>
                    <a:pt x="60325" y="1586611"/>
                    <a:pt x="37719" y="1578356"/>
                  </a:cubicBezTo>
                  <a:cubicBezTo>
                    <a:pt x="15113" y="1570101"/>
                    <a:pt x="0" y="1548765"/>
                    <a:pt x="0" y="1524635"/>
                  </a:cubicBezTo>
                  <a:moveTo>
                    <a:pt x="114300" y="1524635"/>
                  </a:moveTo>
                  <a:lnTo>
                    <a:pt x="57150" y="1524635"/>
                  </a:lnTo>
                  <a:lnTo>
                    <a:pt x="13208" y="1488059"/>
                  </a:lnTo>
                  <a:cubicBezTo>
                    <a:pt x="28575" y="1469517"/>
                    <a:pt x="53975" y="1462659"/>
                    <a:pt x="76581" y="1470914"/>
                  </a:cubicBezTo>
                  <a:cubicBezTo>
                    <a:pt x="99187" y="1479169"/>
                    <a:pt x="114300" y="1500632"/>
                    <a:pt x="114300" y="1524635"/>
                  </a:cubicBezTo>
                  <a:cubicBezTo>
                    <a:pt x="114300" y="2303526"/>
                    <a:pt x="745744" y="2934970"/>
                    <a:pt x="1524635" y="2934970"/>
                  </a:cubicBezTo>
                  <a:cubicBezTo>
                    <a:pt x="2303526" y="2934970"/>
                    <a:pt x="2934970" y="2303526"/>
                    <a:pt x="2934970" y="1524635"/>
                  </a:cubicBezTo>
                  <a:lnTo>
                    <a:pt x="2992120" y="1524635"/>
                  </a:lnTo>
                  <a:lnTo>
                    <a:pt x="2934970" y="1524635"/>
                  </a:lnTo>
                  <a:cubicBezTo>
                    <a:pt x="2934970" y="745744"/>
                    <a:pt x="2303526" y="114300"/>
                    <a:pt x="1524635" y="114300"/>
                  </a:cubicBezTo>
                  <a:lnTo>
                    <a:pt x="1524635" y="57150"/>
                  </a:lnTo>
                  <a:lnTo>
                    <a:pt x="1524635" y="114300"/>
                  </a:lnTo>
                  <a:cubicBezTo>
                    <a:pt x="745744" y="114300"/>
                    <a:pt x="114300" y="745744"/>
                    <a:pt x="114300" y="1524635"/>
                  </a:cubicBezTo>
                  <a:close/>
                </a:path>
              </a:pathLst>
            </a:custGeom>
            <a:solidFill>
              <a:srgbClr val="FFFFFF"/>
            </a:solidFill>
          </p:spPr>
        </p:sp>
      </p:grpSp>
      <p:sp>
        <p:nvSpPr>
          <p:cNvPr id="4" name="Freeform 4"/>
          <p:cNvSpPr/>
          <p:nvPr/>
        </p:nvSpPr>
        <p:spPr>
          <a:xfrm>
            <a:off x="5556956" y="6402243"/>
            <a:ext cx="962187" cy="962187"/>
          </a:xfrm>
          <a:custGeom>
            <a:avLst/>
            <a:gdLst/>
            <a:ahLst/>
            <a:cxnLst/>
            <a:rect l="l" t="t" r="r" b="b"/>
            <a:pathLst>
              <a:path w="962187" h="962187">
                <a:moveTo>
                  <a:pt x="0" y="0"/>
                </a:moveTo>
                <a:lnTo>
                  <a:pt x="962187" y="0"/>
                </a:lnTo>
                <a:lnTo>
                  <a:pt x="962187" y="962187"/>
                </a:lnTo>
                <a:lnTo>
                  <a:pt x="0" y="962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1742146" y="2739599"/>
            <a:ext cx="5246370" cy="4487005"/>
            <a:chOff x="0" y="0"/>
            <a:chExt cx="812800" cy="695155"/>
          </a:xfrm>
        </p:grpSpPr>
        <p:sp>
          <p:nvSpPr>
            <p:cNvPr id="6" name="Freeform 6"/>
            <p:cNvSpPr/>
            <p:nvPr/>
          </p:nvSpPr>
          <p:spPr>
            <a:xfrm>
              <a:off x="0" y="0"/>
              <a:ext cx="812800" cy="695155"/>
            </a:xfrm>
            <a:custGeom>
              <a:avLst/>
              <a:gdLst/>
              <a:ahLst/>
              <a:cxnLst/>
              <a:rect l="l" t="t" r="r" b="b"/>
              <a:pathLst>
                <a:path w="812800" h="695155">
                  <a:moveTo>
                    <a:pt x="33940" y="0"/>
                  </a:moveTo>
                  <a:lnTo>
                    <a:pt x="778860" y="0"/>
                  </a:lnTo>
                  <a:cubicBezTo>
                    <a:pt x="797604" y="0"/>
                    <a:pt x="812800" y="15196"/>
                    <a:pt x="812800" y="33940"/>
                  </a:cubicBezTo>
                  <a:lnTo>
                    <a:pt x="812800" y="661214"/>
                  </a:lnTo>
                  <a:cubicBezTo>
                    <a:pt x="812800" y="670216"/>
                    <a:pt x="809224" y="678849"/>
                    <a:pt x="802859" y="685214"/>
                  </a:cubicBezTo>
                  <a:cubicBezTo>
                    <a:pt x="796494" y="691579"/>
                    <a:pt x="787861" y="695155"/>
                    <a:pt x="778860" y="695155"/>
                  </a:cubicBezTo>
                  <a:lnTo>
                    <a:pt x="33940" y="695155"/>
                  </a:lnTo>
                  <a:cubicBezTo>
                    <a:pt x="15196" y="695155"/>
                    <a:pt x="0" y="679959"/>
                    <a:pt x="0" y="661214"/>
                  </a:cubicBezTo>
                  <a:lnTo>
                    <a:pt x="0" y="33940"/>
                  </a:lnTo>
                  <a:cubicBezTo>
                    <a:pt x="0" y="15196"/>
                    <a:pt x="15196" y="0"/>
                    <a:pt x="33940" y="0"/>
                  </a:cubicBezTo>
                  <a:close/>
                </a:path>
              </a:pathLst>
            </a:custGeom>
            <a:blipFill>
              <a:blip r:embed="rId4"/>
              <a:stretch>
                <a:fillRect t="-769" b="-769"/>
              </a:stretch>
            </a:blipFill>
          </p:spPr>
        </p:sp>
      </p:grpSp>
      <p:sp>
        <p:nvSpPr>
          <p:cNvPr id="7" name="TextBox 7"/>
          <p:cNvSpPr txBox="1"/>
          <p:nvPr/>
        </p:nvSpPr>
        <p:spPr>
          <a:xfrm>
            <a:off x="603785" y="465606"/>
            <a:ext cx="9737020" cy="1204323"/>
          </a:xfrm>
          <a:prstGeom prst="rect">
            <a:avLst/>
          </a:prstGeom>
        </p:spPr>
        <p:txBody>
          <a:bodyPr lIns="0" tIns="0" rIns="0" bIns="0" rtlCol="0" anchor="t">
            <a:spAutoFit/>
          </a:bodyPr>
          <a:lstStyle/>
          <a:p>
            <a:pPr algn="l">
              <a:lnSpc>
                <a:spcPts val="4441"/>
              </a:lnSpc>
            </a:pPr>
            <a:r>
              <a:rPr lang="en-US" sz="3701">
                <a:solidFill>
                  <a:srgbClr val="EF233C"/>
                </a:solidFill>
                <a:latin typeface="Futura Ultra-Bold"/>
              </a:rPr>
              <a:t>Wynk Music App Development Using  Flutter</a:t>
            </a:r>
          </a:p>
        </p:txBody>
      </p:sp>
      <p:sp>
        <p:nvSpPr>
          <p:cNvPr id="8" name="TextBox 8"/>
          <p:cNvSpPr txBox="1"/>
          <p:nvPr/>
        </p:nvSpPr>
        <p:spPr>
          <a:xfrm>
            <a:off x="603785" y="1968074"/>
            <a:ext cx="5915358" cy="771525"/>
          </a:xfrm>
          <a:prstGeom prst="rect">
            <a:avLst/>
          </a:prstGeom>
        </p:spPr>
        <p:txBody>
          <a:bodyPr lIns="0" tIns="0" rIns="0" bIns="0" rtlCol="0" anchor="t">
            <a:spAutoFit/>
          </a:bodyPr>
          <a:lstStyle/>
          <a:p>
            <a:pPr algn="l">
              <a:lnSpc>
                <a:spcPts val="6299"/>
              </a:lnSpc>
            </a:pPr>
            <a:r>
              <a:rPr lang="en-US" sz="4500">
                <a:solidFill>
                  <a:srgbClr val="000000"/>
                </a:solidFill>
                <a:latin typeface="League Spartan"/>
              </a:rPr>
              <a:t>Introduction :</a:t>
            </a:r>
          </a:p>
        </p:txBody>
      </p:sp>
      <p:sp>
        <p:nvSpPr>
          <p:cNvPr id="9" name="TextBox 9"/>
          <p:cNvSpPr txBox="1"/>
          <p:nvPr/>
        </p:nvSpPr>
        <p:spPr>
          <a:xfrm>
            <a:off x="250820" y="3240824"/>
            <a:ext cx="10612273" cy="4638675"/>
          </a:xfrm>
          <a:prstGeom prst="rect">
            <a:avLst/>
          </a:prstGeom>
        </p:spPr>
        <p:txBody>
          <a:bodyPr lIns="0" tIns="0" rIns="0" bIns="0" rtlCol="0" anchor="t">
            <a:spAutoFit/>
          </a:bodyPr>
          <a:lstStyle/>
          <a:p>
            <a:pPr marL="647700" lvl="1" indent="-323850" algn="l">
              <a:lnSpc>
                <a:spcPts val="3600"/>
              </a:lnSpc>
              <a:buFont typeface="Arial"/>
              <a:buChar char="•"/>
            </a:pPr>
            <a:r>
              <a:rPr lang="en-US" sz="3000">
                <a:solidFill>
                  <a:srgbClr val="000000"/>
                </a:solidFill>
                <a:latin typeface="Futura"/>
              </a:rPr>
              <a:t>A Wynk Music clone is a music streaming platform inspired by Wynk Music, offering users access to a vast library of songs across various genres.</a:t>
            </a:r>
          </a:p>
          <a:p>
            <a:pPr marL="647700" lvl="1" indent="-323850" algn="l">
              <a:lnSpc>
                <a:spcPts val="3600"/>
              </a:lnSpc>
              <a:buFont typeface="Arial"/>
              <a:buChar char="•"/>
            </a:pPr>
            <a:r>
              <a:rPr lang="en-US" sz="3000">
                <a:solidFill>
                  <a:srgbClr val="000000"/>
                </a:solidFill>
                <a:latin typeface="Futura"/>
              </a:rPr>
              <a:t> It typically includes features like personalized playlists, curated recommendations, offline listening, and easy navigation. </a:t>
            </a:r>
          </a:p>
          <a:p>
            <a:pPr marL="647700" lvl="1" indent="-323850" algn="l">
              <a:lnSpc>
                <a:spcPts val="3600"/>
              </a:lnSpc>
              <a:buFont typeface="Arial"/>
              <a:buChar char="•"/>
            </a:pPr>
            <a:r>
              <a:rPr lang="en-US" sz="3000">
                <a:solidFill>
                  <a:srgbClr val="000000"/>
                </a:solidFill>
                <a:latin typeface="Futura"/>
              </a:rPr>
              <a:t>The clone aims to replicate Wynk Music's functionality and user experience, providing an alternative option for music enthusiasts to discover, stream, and enjoy their favorite tracks conveniently.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28252" y="1817289"/>
            <a:ext cx="3387921" cy="6795556"/>
            <a:chOff x="0" y="0"/>
            <a:chExt cx="4517227" cy="9060741"/>
          </a:xfrm>
        </p:grpSpPr>
        <p:sp>
          <p:nvSpPr>
            <p:cNvPr id="3" name="Freeform 3"/>
            <p:cNvSpPr/>
            <p:nvPr/>
          </p:nvSpPr>
          <p:spPr>
            <a:xfrm>
              <a:off x="0" y="0"/>
              <a:ext cx="4517227" cy="9060741"/>
            </a:xfrm>
            <a:custGeom>
              <a:avLst/>
              <a:gdLst/>
              <a:ahLst/>
              <a:cxnLst/>
              <a:rect l="l" t="t" r="r" b="b"/>
              <a:pathLst>
                <a:path w="4517227" h="9060741">
                  <a:moveTo>
                    <a:pt x="0" y="0"/>
                  </a:moveTo>
                  <a:lnTo>
                    <a:pt x="4517227" y="0"/>
                  </a:lnTo>
                  <a:lnTo>
                    <a:pt x="4517227" y="9060741"/>
                  </a:lnTo>
                  <a:lnTo>
                    <a:pt x="0" y="9060741"/>
                  </a:lnTo>
                  <a:lnTo>
                    <a:pt x="0" y="0"/>
                  </a:lnTo>
                  <a:close/>
                </a:path>
              </a:pathLst>
            </a:custGeom>
            <a:blipFill>
              <a:blip r:embed="rId2"/>
              <a:stretch>
                <a:fillRect/>
              </a:stretch>
            </a:blipFill>
          </p:spPr>
        </p:sp>
      </p:grpSp>
      <p:sp>
        <p:nvSpPr>
          <p:cNvPr id="4" name="TextBox 4"/>
          <p:cNvSpPr txBox="1"/>
          <p:nvPr/>
        </p:nvSpPr>
        <p:spPr>
          <a:xfrm>
            <a:off x="5382252" y="5067159"/>
            <a:ext cx="3390597" cy="523875"/>
          </a:xfrm>
          <a:prstGeom prst="rect">
            <a:avLst/>
          </a:prstGeom>
        </p:spPr>
        <p:txBody>
          <a:bodyPr lIns="0" tIns="0" rIns="0" bIns="0" rtlCol="0" anchor="t">
            <a:spAutoFit/>
          </a:bodyPr>
          <a:lstStyle/>
          <a:p>
            <a:pPr algn="ctr">
              <a:lnSpc>
                <a:spcPts val="3600"/>
              </a:lnSpc>
            </a:pPr>
            <a:r>
              <a:rPr lang="en-US" sz="3000">
                <a:solidFill>
                  <a:srgbClr val="FFFFFF"/>
                </a:solidFill>
                <a:latin typeface="Futura Ultra-Bold"/>
              </a:rPr>
              <a:t>Mission</a:t>
            </a:r>
          </a:p>
        </p:txBody>
      </p:sp>
      <p:grpSp>
        <p:nvGrpSpPr>
          <p:cNvPr id="5" name="Group 5"/>
          <p:cNvGrpSpPr/>
          <p:nvPr/>
        </p:nvGrpSpPr>
        <p:grpSpPr>
          <a:xfrm>
            <a:off x="7200940" y="1817289"/>
            <a:ext cx="3387921" cy="6795556"/>
            <a:chOff x="0" y="0"/>
            <a:chExt cx="4517227" cy="9060741"/>
          </a:xfrm>
        </p:grpSpPr>
        <p:sp>
          <p:nvSpPr>
            <p:cNvPr id="6" name="Freeform 6"/>
            <p:cNvSpPr/>
            <p:nvPr/>
          </p:nvSpPr>
          <p:spPr>
            <a:xfrm>
              <a:off x="0" y="0"/>
              <a:ext cx="4517227" cy="9060741"/>
            </a:xfrm>
            <a:custGeom>
              <a:avLst/>
              <a:gdLst/>
              <a:ahLst/>
              <a:cxnLst/>
              <a:rect l="l" t="t" r="r" b="b"/>
              <a:pathLst>
                <a:path w="4517227" h="9060741">
                  <a:moveTo>
                    <a:pt x="0" y="0"/>
                  </a:moveTo>
                  <a:lnTo>
                    <a:pt x="4517227" y="0"/>
                  </a:lnTo>
                  <a:lnTo>
                    <a:pt x="4517227" y="9060741"/>
                  </a:lnTo>
                  <a:lnTo>
                    <a:pt x="0" y="9060741"/>
                  </a:lnTo>
                  <a:lnTo>
                    <a:pt x="0" y="0"/>
                  </a:lnTo>
                  <a:close/>
                </a:path>
              </a:pathLst>
            </a:custGeom>
            <a:blipFill>
              <a:blip r:embed="rId3"/>
              <a:stretch>
                <a:fillRect/>
              </a:stretch>
            </a:blipFill>
          </p:spPr>
        </p:sp>
      </p:grpSp>
      <p:grpSp>
        <p:nvGrpSpPr>
          <p:cNvPr id="7" name="Group 7"/>
          <p:cNvGrpSpPr/>
          <p:nvPr/>
        </p:nvGrpSpPr>
        <p:grpSpPr>
          <a:xfrm>
            <a:off x="11865829" y="1817289"/>
            <a:ext cx="3387921" cy="6795556"/>
            <a:chOff x="0" y="0"/>
            <a:chExt cx="4517227" cy="9060741"/>
          </a:xfrm>
        </p:grpSpPr>
        <p:sp>
          <p:nvSpPr>
            <p:cNvPr id="8" name="Freeform 8"/>
            <p:cNvSpPr/>
            <p:nvPr/>
          </p:nvSpPr>
          <p:spPr>
            <a:xfrm>
              <a:off x="0" y="0"/>
              <a:ext cx="4517227" cy="9060741"/>
            </a:xfrm>
            <a:custGeom>
              <a:avLst/>
              <a:gdLst/>
              <a:ahLst/>
              <a:cxnLst/>
              <a:rect l="l" t="t" r="r" b="b"/>
              <a:pathLst>
                <a:path w="4517227" h="9060741">
                  <a:moveTo>
                    <a:pt x="0" y="0"/>
                  </a:moveTo>
                  <a:lnTo>
                    <a:pt x="4517227" y="0"/>
                  </a:lnTo>
                  <a:lnTo>
                    <a:pt x="4517227" y="9060741"/>
                  </a:lnTo>
                  <a:lnTo>
                    <a:pt x="0" y="9060741"/>
                  </a:lnTo>
                  <a:lnTo>
                    <a:pt x="0" y="0"/>
                  </a:lnTo>
                  <a:close/>
                </a:path>
              </a:pathLst>
            </a:custGeom>
            <a:blipFill>
              <a:blip r:embed="rId4"/>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5754" y="-193889"/>
            <a:ext cx="11355311" cy="10674782"/>
            <a:chOff x="0" y="0"/>
            <a:chExt cx="1759235" cy="1653803"/>
          </a:xfrm>
        </p:grpSpPr>
        <p:sp>
          <p:nvSpPr>
            <p:cNvPr id="3" name="Freeform 3"/>
            <p:cNvSpPr/>
            <p:nvPr/>
          </p:nvSpPr>
          <p:spPr>
            <a:xfrm>
              <a:off x="0" y="0"/>
              <a:ext cx="1759235" cy="1653803"/>
            </a:xfrm>
            <a:custGeom>
              <a:avLst/>
              <a:gdLst/>
              <a:ahLst/>
              <a:cxnLst/>
              <a:rect l="l" t="t" r="r" b="b"/>
              <a:pathLst>
                <a:path w="1759235" h="1653803">
                  <a:moveTo>
                    <a:pt x="879617" y="0"/>
                  </a:moveTo>
                  <a:cubicBezTo>
                    <a:pt x="393818" y="0"/>
                    <a:pt x="0" y="370216"/>
                    <a:pt x="0" y="826901"/>
                  </a:cubicBezTo>
                  <a:cubicBezTo>
                    <a:pt x="0" y="1283587"/>
                    <a:pt x="393818" y="1653803"/>
                    <a:pt x="879617" y="1653803"/>
                  </a:cubicBezTo>
                  <a:cubicBezTo>
                    <a:pt x="1365417" y="1653803"/>
                    <a:pt x="1759235" y="1283587"/>
                    <a:pt x="1759235" y="826901"/>
                  </a:cubicBezTo>
                  <a:cubicBezTo>
                    <a:pt x="1759235" y="370216"/>
                    <a:pt x="1365417" y="0"/>
                    <a:pt x="879617" y="0"/>
                  </a:cubicBezTo>
                  <a:close/>
                </a:path>
              </a:pathLst>
            </a:custGeom>
            <a:blipFill>
              <a:blip r:embed="rId2"/>
              <a:stretch>
                <a:fillRect t="-3187" b="-3187"/>
              </a:stretch>
            </a:blipFill>
          </p:spPr>
        </p:sp>
      </p:grpSp>
      <p:sp>
        <p:nvSpPr>
          <p:cNvPr id="4" name="TextBox 4"/>
          <p:cNvSpPr txBox="1"/>
          <p:nvPr/>
        </p:nvSpPr>
        <p:spPr>
          <a:xfrm>
            <a:off x="6215018" y="1868174"/>
            <a:ext cx="12072982" cy="6734175"/>
          </a:xfrm>
          <a:prstGeom prst="rect">
            <a:avLst/>
          </a:prstGeom>
        </p:spPr>
        <p:txBody>
          <a:bodyPr lIns="0" tIns="0" rIns="0" bIns="0" rtlCol="0" anchor="t">
            <a:spAutoFit/>
          </a:bodyPr>
          <a:lstStyle/>
          <a:p>
            <a:pPr marL="675394" lvl="1" indent="-337697" algn="l">
              <a:lnSpc>
                <a:spcPts val="3753"/>
              </a:lnSpc>
              <a:buFont typeface="Arial"/>
              <a:buChar char="•"/>
            </a:pPr>
            <a:r>
              <a:rPr lang="en-US" sz="3128">
                <a:solidFill>
                  <a:srgbClr val="EF233C"/>
                </a:solidFill>
                <a:latin typeface="Futura Bold"/>
              </a:rPr>
              <a:t>Vast Music Library: Access to a vast collection of songs spanning various languages, genres, and artists, ensuring users can find music to suit their preferences.</a:t>
            </a:r>
          </a:p>
          <a:p>
            <a:pPr marL="675394" lvl="1" indent="-337697" algn="l">
              <a:lnSpc>
                <a:spcPts val="3753"/>
              </a:lnSpc>
              <a:buFont typeface="Arial"/>
              <a:buChar char="•"/>
            </a:pPr>
            <a:r>
              <a:rPr lang="en-US" sz="3128">
                <a:solidFill>
                  <a:srgbClr val="EF233C"/>
                </a:solidFill>
                <a:latin typeface="Futura Bold"/>
              </a:rPr>
              <a:t>Curated Playlists: Enjoy curated playlists curated by music experts, making it easier to discover new music or enjoy a seamless listening experience.</a:t>
            </a:r>
          </a:p>
          <a:p>
            <a:pPr marL="675394" lvl="1" indent="-337697" algn="l">
              <a:lnSpc>
                <a:spcPts val="3753"/>
              </a:lnSpc>
              <a:buFont typeface="Arial"/>
              <a:buChar char="•"/>
            </a:pPr>
            <a:r>
              <a:rPr lang="en-US" sz="3128">
                <a:solidFill>
                  <a:srgbClr val="EF233C"/>
                </a:solidFill>
                <a:latin typeface="Futura Bold"/>
              </a:rPr>
              <a:t>Personalized Recommendations: Receive personalized song recommendations based on listening history and preferences, helping users discover new tracks tailored to their tastes.</a:t>
            </a:r>
          </a:p>
          <a:p>
            <a:pPr marL="675394" lvl="1" indent="-337697" algn="l">
              <a:lnSpc>
                <a:spcPts val="3753"/>
              </a:lnSpc>
              <a:buFont typeface="Arial"/>
              <a:buChar char="•"/>
            </a:pPr>
            <a:r>
              <a:rPr lang="en-US" sz="3128">
                <a:solidFill>
                  <a:srgbClr val="EF233C"/>
                </a:solidFill>
                <a:latin typeface="Futura Bold"/>
              </a:rPr>
              <a:t>Offline Listening: Download songs for offline listening, allowing users to enjoy their favorite music even without an internet connection, ideal for situations like traveling or areas with poor connectivity.</a:t>
            </a:r>
          </a:p>
          <a:p>
            <a:pPr algn="l">
              <a:lnSpc>
                <a:spcPts val="3753"/>
              </a:lnSpc>
            </a:pPr>
            <a:endParaRPr lang="en-US" sz="3128">
              <a:solidFill>
                <a:srgbClr val="EF233C"/>
              </a:solidFill>
              <a:latin typeface="Futura Bold"/>
            </a:endParaRPr>
          </a:p>
        </p:txBody>
      </p:sp>
      <p:sp>
        <p:nvSpPr>
          <p:cNvPr id="5" name="TextBox 5"/>
          <p:cNvSpPr txBox="1"/>
          <p:nvPr/>
        </p:nvSpPr>
        <p:spPr>
          <a:xfrm>
            <a:off x="6215018" y="480950"/>
            <a:ext cx="4734566" cy="1085975"/>
          </a:xfrm>
          <a:prstGeom prst="rect">
            <a:avLst/>
          </a:prstGeom>
        </p:spPr>
        <p:txBody>
          <a:bodyPr lIns="0" tIns="0" rIns="0" bIns="0" rtlCol="0" anchor="t">
            <a:spAutoFit/>
          </a:bodyPr>
          <a:lstStyle/>
          <a:p>
            <a:pPr algn="ctr">
              <a:lnSpc>
                <a:spcPts val="7063"/>
              </a:lnSpc>
            </a:pPr>
            <a:r>
              <a:rPr lang="en-US" sz="7063">
                <a:solidFill>
                  <a:srgbClr val="000000"/>
                </a:solidFill>
                <a:latin typeface="Lato Heavy"/>
              </a:rPr>
              <a:t>Benefits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352" y="1885999"/>
            <a:ext cx="8364399" cy="7646665"/>
          </a:xfrm>
          <a:prstGeom prst="rect">
            <a:avLst/>
          </a:prstGeom>
        </p:spPr>
        <p:txBody>
          <a:bodyPr lIns="0" tIns="0" rIns="0" bIns="0" rtlCol="0" anchor="t">
            <a:spAutoFit/>
          </a:bodyPr>
          <a:lstStyle/>
          <a:p>
            <a:pPr algn="l">
              <a:lnSpc>
                <a:spcPts val="3388"/>
              </a:lnSpc>
            </a:pPr>
            <a:r>
              <a:rPr lang="en-US" sz="1882">
                <a:solidFill>
                  <a:srgbClr val="000000"/>
                </a:solidFill>
                <a:latin typeface="Futura Bold"/>
              </a:rPr>
              <a:t>1.Vast Music Library: Access to a vast and diverse library of songs spanning multiple languages, genres, and artists, ensuring users can find music that suits their tastes and preferences.</a:t>
            </a:r>
          </a:p>
          <a:p>
            <a:pPr algn="l">
              <a:lnSpc>
                <a:spcPts val="3388"/>
              </a:lnSpc>
            </a:pPr>
            <a:endParaRPr lang="en-US" sz="1882">
              <a:solidFill>
                <a:srgbClr val="000000"/>
              </a:solidFill>
              <a:latin typeface="Futura Bold"/>
            </a:endParaRPr>
          </a:p>
          <a:p>
            <a:pPr algn="l">
              <a:lnSpc>
                <a:spcPts val="3388"/>
              </a:lnSpc>
            </a:pPr>
            <a:r>
              <a:rPr lang="en-US" sz="1882">
                <a:solidFill>
                  <a:srgbClr val="000000"/>
                </a:solidFill>
                <a:latin typeface="Futura Bold"/>
              </a:rPr>
              <a:t>2.Personalization: Utilizing advanced algorithms, Wynk Music provides personalized recommendations and curated playlists based on users' listening history, preferences, and mood, enhancing the discovery of new music and creating a tailored listening experience.</a:t>
            </a:r>
          </a:p>
          <a:p>
            <a:pPr algn="l">
              <a:lnSpc>
                <a:spcPts val="3388"/>
              </a:lnSpc>
            </a:pPr>
            <a:endParaRPr lang="en-US" sz="1882">
              <a:solidFill>
                <a:srgbClr val="000000"/>
              </a:solidFill>
              <a:latin typeface="Futura Bold"/>
            </a:endParaRPr>
          </a:p>
          <a:p>
            <a:pPr algn="l">
              <a:lnSpc>
                <a:spcPts val="3388"/>
              </a:lnSpc>
            </a:pPr>
            <a:r>
              <a:rPr lang="en-US" sz="1882">
                <a:solidFill>
                  <a:srgbClr val="000000"/>
                </a:solidFill>
                <a:latin typeface="Futura Bold"/>
              </a:rPr>
              <a:t>3.Seamless User Experience: Wynk Music offers an intuitive and user-friendly interface across various platforms, including mobile devices, desktops, and smart TVs, ensuring a seamless and enjoyable user experience.</a:t>
            </a:r>
          </a:p>
          <a:p>
            <a:pPr algn="l">
              <a:lnSpc>
                <a:spcPts val="3388"/>
              </a:lnSpc>
            </a:pPr>
            <a:endParaRPr lang="en-US" sz="1882">
              <a:solidFill>
                <a:srgbClr val="000000"/>
              </a:solidFill>
              <a:latin typeface="Futura Bold"/>
            </a:endParaRPr>
          </a:p>
          <a:p>
            <a:pPr algn="l">
              <a:lnSpc>
                <a:spcPts val="3388"/>
              </a:lnSpc>
            </a:pPr>
            <a:r>
              <a:rPr lang="en-US" sz="1882">
                <a:solidFill>
                  <a:srgbClr val="000000"/>
                </a:solidFill>
                <a:latin typeface="Futura Bold"/>
              </a:rPr>
              <a:t>4.Offline Listening: The ability to download songs for offline listening enables users to enjoy their favorite music even without an internet connection, enhancing convenience and accessibility, particularly in areas with limited connectivity or during travel.</a:t>
            </a:r>
          </a:p>
          <a:p>
            <a:pPr algn="l">
              <a:lnSpc>
                <a:spcPts val="3388"/>
              </a:lnSpc>
            </a:pPr>
            <a:endParaRPr lang="en-US" sz="1882">
              <a:solidFill>
                <a:srgbClr val="000000"/>
              </a:solidFill>
              <a:latin typeface="Futura Bold"/>
            </a:endParaRPr>
          </a:p>
        </p:txBody>
      </p:sp>
      <p:grpSp>
        <p:nvGrpSpPr>
          <p:cNvPr id="3" name="Group 3"/>
          <p:cNvGrpSpPr/>
          <p:nvPr/>
        </p:nvGrpSpPr>
        <p:grpSpPr>
          <a:xfrm>
            <a:off x="9144000" y="2519488"/>
            <a:ext cx="9144000" cy="5103934"/>
            <a:chOff x="0" y="0"/>
            <a:chExt cx="1416645" cy="790733"/>
          </a:xfrm>
        </p:grpSpPr>
        <p:sp>
          <p:nvSpPr>
            <p:cNvPr id="4" name="Freeform 4"/>
            <p:cNvSpPr/>
            <p:nvPr/>
          </p:nvSpPr>
          <p:spPr>
            <a:xfrm>
              <a:off x="0" y="0"/>
              <a:ext cx="1416645" cy="790733"/>
            </a:xfrm>
            <a:custGeom>
              <a:avLst/>
              <a:gdLst/>
              <a:ahLst/>
              <a:cxnLst/>
              <a:rect l="l" t="t" r="r" b="b"/>
              <a:pathLst>
                <a:path w="1416645" h="790733">
                  <a:moveTo>
                    <a:pt x="19473" y="0"/>
                  </a:moveTo>
                  <a:lnTo>
                    <a:pt x="1397172" y="0"/>
                  </a:lnTo>
                  <a:cubicBezTo>
                    <a:pt x="1402336" y="0"/>
                    <a:pt x="1407289" y="2052"/>
                    <a:pt x="1410941" y="5704"/>
                  </a:cubicBezTo>
                  <a:cubicBezTo>
                    <a:pt x="1414593" y="9356"/>
                    <a:pt x="1416645" y="14309"/>
                    <a:pt x="1416645" y="19473"/>
                  </a:cubicBezTo>
                  <a:lnTo>
                    <a:pt x="1416645" y="771260"/>
                  </a:lnTo>
                  <a:cubicBezTo>
                    <a:pt x="1416645" y="776424"/>
                    <a:pt x="1414593" y="781377"/>
                    <a:pt x="1410941" y="785029"/>
                  </a:cubicBezTo>
                  <a:cubicBezTo>
                    <a:pt x="1407289" y="788681"/>
                    <a:pt x="1402336" y="790733"/>
                    <a:pt x="1397172" y="790733"/>
                  </a:cubicBezTo>
                  <a:lnTo>
                    <a:pt x="19473" y="790733"/>
                  </a:lnTo>
                  <a:cubicBezTo>
                    <a:pt x="14309" y="790733"/>
                    <a:pt x="9356" y="788681"/>
                    <a:pt x="5704" y="785029"/>
                  </a:cubicBezTo>
                  <a:cubicBezTo>
                    <a:pt x="2052" y="781377"/>
                    <a:pt x="0" y="776424"/>
                    <a:pt x="0" y="771260"/>
                  </a:cubicBezTo>
                  <a:lnTo>
                    <a:pt x="0" y="19473"/>
                  </a:lnTo>
                  <a:cubicBezTo>
                    <a:pt x="0" y="14309"/>
                    <a:pt x="2052" y="9356"/>
                    <a:pt x="5704" y="5704"/>
                  </a:cubicBezTo>
                  <a:cubicBezTo>
                    <a:pt x="9356" y="2052"/>
                    <a:pt x="14309" y="0"/>
                    <a:pt x="19473" y="0"/>
                  </a:cubicBezTo>
                  <a:close/>
                </a:path>
              </a:pathLst>
            </a:custGeom>
            <a:blipFill>
              <a:blip r:embed="rId2"/>
              <a:stretch>
                <a:fillRect t="-641" b="-641"/>
              </a:stretch>
            </a:blipFill>
          </p:spPr>
        </p:sp>
      </p:grpSp>
      <p:sp>
        <p:nvSpPr>
          <p:cNvPr id="5" name="TextBox 5"/>
          <p:cNvSpPr txBox="1"/>
          <p:nvPr/>
        </p:nvSpPr>
        <p:spPr>
          <a:xfrm>
            <a:off x="443128" y="771379"/>
            <a:ext cx="6674052" cy="681888"/>
          </a:xfrm>
          <a:prstGeom prst="rect">
            <a:avLst/>
          </a:prstGeom>
        </p:spPr>
        <p:txBody>
          <a:bodyPr lIns="0" tIns="0" rIns="0" bIns="0" rtlCol="0" anchor="t">
            <a:spAutoFit/>
          </a:bodyPr>
          <a:lstStyle/>
          <a:p>
            <a:pPr algn="l">
              <a:lnSpc>
                <a:spcPts val="4728"/>
              </a:lnSpc>
            </a:pPr>
            <a:r>
              <a:rPr lang="en-US" sz="3940">
                <a:solidFill>
                  <a:srgbClr val="EF233C"/>
                </a:solidFill>
                <a:latin typeface="Futura Ultra-Bold"/>
              </a:rPr>
              <a:t>Value Proposition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62621" y="6832913"/>
            <a:ext cx="908212" cy="995054"/>
          </a:xfrm>
          <a:custGeom>
            <a:avLst/>
            <a:gdLst/>
            <a:ahLst/>
            <a:cxnLst/>
            <a:rect l="l" t="t" r="r" b="b"/>
            <a:pathLst>
              <a:path w="908212" h="995054">
                <a:moveTo>
                  <a:pt x="0" y="0"/>
                </a:moveTo>
                <a:lnTo>
                  <a:pt x="908212" y="0"/>
                </a:lnTo>
                <a:lnTo>
                  <a:pt x="908212" y="995054"/>
                </a:lnTo>
                <a:lnTo>
                  <a:pt x="0" y="995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73748" y="2459033"/>
            <a:ext cx="995053" cy="995053"/>
          </a:xfrm>
          <a:custGeom>
            <a:avLst/>
            <a:gdLst/>
            <a:ahLst/>
            <a:cxnLst/>
            <a:rect l="l" t="t" r="r" b="b"/>
            <a:pathLst>
              <a:path w="995053" h="995053">
                <a:moveTo>
                  <a:pt x="0" y="0"/>
                </a:moveTo>
                <a:lnTo>
                  <a:pt x="995053" y="0"/>
                </a:lnTo>
                <a:lnTo>
                  <a:pt x="995053" y="995054"/>
                </a:lnTo>
                <a:lnTo>
                  <a:pt x="0" y="995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032932" y="2790825"/>
            <a:ext cx="12226368" cy="6467475"/>
          </a:xfrm>
          <a:prstGeom prst="rect">
            <a:avLst/>
          </a:prstGeom>
        </p:spPr>
        <p:txBody>
          <a:bodyPr lIns="0" tIns="0" rIns="0" bIns="0" rtlCol="0" anchor="t">
            <a:spAutoFit/>
          </a:bodyPr>
          <a:lstStyle/>
          <a:p>
            <a:pPr algn="just">
              <a:lnSpc>
                <a:spcPts val="3600"/>
              </a:lnSpc>
            </a:pPr>
            <a:endParaRPr/>
          </a:p>
          <a:p>
            <a:pPr algn="just">
              <a:lnSpc>
                <a:spcPts val="3600"/>
              </a:lnSpc>
            </a:pPr>
            <a:endParaRPr/>
          </a:p>
          <a:p>
            <a:pPr marL="647700" lvl="1" indent="-323850" algn="just">
              <a:lnSpc>
                <a:spcPts val="3600"/>
              </a:lnSpc>
              <a:buFont typeface="Arial"/>
              <a:buChar char="•"/>
            </a:pPr>
            <a:r>
              <a:rPr lang="en-US" sz="3000">
                <a:solidFill>
                  <a:srgbClr val="EF233C"/>
                </a:solidFill>
                <a:latin typeface="Futura"/>
              </a:rPr>
              <a:t>Content Management: Acquiring, organizing, and maintaining a vast library of songs across various genres and languages.</a:t>
            </a:r>
          </a:p>
          <a:p>
            <a:pPr marL="647700" lvl="1" indent="-323850" algn="just">
              <a:lnSpc>
                <a:spcPts val="3600"/>
              </a:lnSpc>
              <a:buFont typeface="Arial"/>
              <a:buChar char="•"/>
            </a:pPr>
            <a:r>
              <a:rPr lang="en-US" sz="3000">
                <a:solidFill>
                  <a:srgbClr val="EF233C"/>
                </a:solidFill>
                <a:latin typeface="Futura"/>
              </a:rPr>
              <a:t>Platform Maintenance: Ensuring the smooth functioning and optimization of the Wynk Music platform across different devices and operating systems.</a:t>
            </a:r>
          </a:p>
          <a:p>
            <a:pPr marL="647700" lvl="1" indent="-323850" algn="just">
              <a:lnSpc>
                <a:spcPts val="3600"/>
              </a:lnSpc>
              <a:buFont typeface="Arial"/>
              <a:buChar char="•"/>
            </a:pPr>
            <a:r>
              <a:rPr lang="en-US" sz="3000">
                <a:solidFill>
                  <a:srgbClr val="EF233C"/>
                </a:solidFill>
                <a:latin typeface="Futura"/>
              </a:rPr>
              <a:t>Personalization Algorithms: Developing and refining algorithms to provide personalized recommendations and curated playlists based on user preferences and behavior.</a:t>
            </a:r>
          </a:p>
          <a:p>
            <a:pPr marL="647700" lvl="1" indent="-323850" algn="just">
              <a:lnSpc>
                <a:spcPts val="3600"/>
              </a:lnSpc>
              <a:buFont typeface="Arial"/>
              <a:buChar char="•"/>
            </a:pPr>
            <a:r>
              <a:rPr lang="en-US" sz="3000">
                <a:solidFill>
                  <a:srgbClr val="EF233C"/>
                </a:solidFill>
                <a:latin typeface="Futura"/>
              </a:rPr>
              <a:t>Technical Infrastructure: Managing the technical infrastructure, including servers, databases, and network systems, to ensure uninterrupted streaming and download services</a:t>
            </a:r>
          </a:p>
          <a:p>
            <a:pPr algn="just">
              <a:lnSpc>
                <a:spcPts val="3600"/>
              </a:lnSpc>
              <a:spcBef>
                <a:spcPct val="0"/>
              </a:spcBef>
            </a:pPr>
            <a:endParaRPr lang="en-US" sz="3000">
              <a:solidFill>
                <a:srgbClr val="EF233C"/>
              </a:solidFill>
              <a:latin typeface="Futura"/>
            </a:endParaRPr>
          </a:p>
        </p:txBody>
      </p:sp>
      <p:sp>
        <p:nvSpPr>
          <p:cNvPr id="5" name="Freeform 5"/>
          <p:cNvSpPr/>
          <p:nvPr/>
        </p:nvSpPr>
        <p:spPr>
          <a:xfrm>
            <a:off x="-221568" y="1123658"/>
            <a:ext cx="4892770" cy="8229600"/>
          </a:xfrm>
          <a:custGeom>
            <a:avLst/>
            <a:gdLst/>
            <a:ahLst/>
            <a:cxnLst/>
            <a:rect l="l" t="t" r="r" b="b"/>
            <a:pathLst>
              <a:path w="4892770" h="8229600">
                <a:moveTo>
                  <a:pt x="0" y="0"/>
                </a:moveTo>
                <a:lnTo>
                  <a:pt x="4892770" y="0"/>
                </a:lnTo>
                <a:lnTo>
                  <a:pt x="4892770" y="8229600"/>
                </a:lnTo>
                <a:lnTo>
                  <a:pt x="0" y="8229600"/>
                </a:lnTo>
                <a:lnTo>
                  <a:pt x="0" y="0"/>
                </a:lnTo>
                <a:close/>
              </a:path>
            </a:pathLst>
          </a:custGeom>
          <a:blipFill>
            <a:blip r:embed="rId6"/>
            <a:stretch>
              <a:fillRect l="-62132" r="-62132"/>
            </a:stretch>
          </a:blipFill>
        </p:spPr>
      </p:sp>
      <p:sp>
        <p:nvSpPr>
          <p:cNvPr id="6" name="TextBox 6"/>
          <p:cNvSpPr txBox="1"/>
          <p:nvPr/>
        </p:nvSpPr>
        <p:spPr>
          <a:xfrm>
            <a:off x="5032932" y="1514946"/>
            <a:ext cx="11767220" cy="1100603"/>
          </a:xfrm>
          <a:prstGeom prst="rect">
            <a:avLst/>
          </a:prstGeom>
        </p:spPr>
        <p:txBody>
          <a:bodyPr lIns="0" tIns="0" rIns="0" bIns="0" rtlCol="0" anchor="t">
            <a:spAutoFit/>
          </a:bodyPr>
          <a:lstStyle/>
          <a:p>
            <a:pPr algn="ctr">
              <a:lnSpc>
                <a:spcPts val="8778"/>
              </a:lnSpc>
              <a:spcBef>
                <a:spcPct val="0"/>
              </a:spcBef>
            </a:pPr>
            <a:r>
              <a:rPr lang="en-US" sz="6911" spc="-221">
                <a:solidFill>
                  <a:srgbClr val="EF233C"/>
                </a:solidFill>
                <a:latin typeface="Droid Serif Italics"/>
              </a:rPr>
              <a:t>OPERATION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089500"/>
            <a:ext cx="5400000" cy="108000"/>
            <a:chOff x="0" y="0"/>
            <a:chExt cx="7200000" cy="144000"/>
          </a:xfrm>
        </p:grpSpPr>
        <p:sp>
          <p:nvSpPr>
            <p:cNvPr id="3" name="Freeform 3"/>
            <p:cNvSpPr/>
            <p:nvPr/>
          </p:nvSpPr>
          <p:spPr>
            <a:xfrm>
              <a:off x="0" y="0"/>
              <a:ext cx="7200011" cy="144018"/>
            </a:xfrm>
            <a:custGeom>
              <a:avLst/>
              <a:gdLst/>
              <a:ahLst/>
              <a:cxnLst/>
              <a:rect l="l" t="t" r="r" b="b"/>
              <a:pathLst>
                <a:path w="7200011" h="144018">
                  <a:moveTo>
                    <a:pt x="0" y="0"/>
                  </a:moveTo>
                  <a:lnTo>
                    <a:pt x="7200011" y="0"/>
                  </a:lnTo>
                  <a:lnTo>
                    <a:pt x="7200011" y="144018"/>
                  </a:lnTo>
                  <a:lnTo>
                    <a:pt x="0" y="144018"/>
                  </a:lnTo>
                  <a:close/>
                </a:path>
              </a:pathLst>
            </a:custGeom>
            <a:solidFill>
              <a:srgbClr val="EF233C"/>
            </a:solidFill>
          </p:spPr>
        </p:sp>
      </p:grpSp>
      <p:grpSp>
        <p:nvGrpSpPr>
          <p:cNvPr id="4" name="Group 4"/>
          <p:cNvGrpSpPr/>
          <p:nvPr/>
        </p:nvGrpSpPr>
        <p:grpSpPr>
          <a:xfrm>
            <a:off x="12888000" y="5089500"/>
            <a:ext cx="5400000" cy="108000"/>
            <a:chOff x="0" y="0"/>
            <a:chExt cx="7200000" cy="144000"/>
          </a:xfrm>
        </p:grpSpPr>
        <p:sp>
          <p:nvSpPr>
            <p:cNvPr id="5" name="Freeform 5"/>
            <p:cNvSpPr/>
            <p:nvPr/>
          </p:nvSpPr>
          <p:spPr>
            <a:xfrm>
              <a:off x="0" y="0"/>
              <a:ext cx="7200011" cy="144018"/>
            </a:xfrm>
            <a:custGeom>
              <a:avLst/>
              <a:gdLst/>
              <a:ahLst/>
              <a:cxnLst/>
              <a:rect l="l" t="t" r="r" b="b"/>
              <a:pathLst>
                <a:path w="7200011" h="144018">
                  <a:moveTo>
                    <a:pt x="0" y="0"/>
                  </a:moveTo>
                  <a:lnTo>
                    <a:pt x="7200011" y="0"/>
                  </a:lnTo>
                  <a:lnTo>
                    <a:pt x="7200011" y="144018"/>
                  </a:lnTo>
                  <a:lnTo>
                    <a:pt x="0" y="144018"/>
                  </a:lnTo>
                  <a:close/>
                </a:path>
              </a:pathLst>
            </a:custGeom>
            <a:solidFill>
              <a:srgbClr val="EF233C"/>
            </a:solidFill>
          </p:spPr>
        </p:sp>
      </p:grpSp>
      <p:sp>
        <p:nvSpPr>
          <p:cNvPr id="6" name="Freeform 6"/>
          <p:cNvSpPr/>
          <p:nvPr/>
        </p:nvSpPr>
        <p:spPr>
          <a:xfrm>
            <a:off x="6802266" y="4517739"/>
            <a:ext cx="1258388" cy="1251524"/>
          </a:xfrm>
          <a:custGeom>
            <a:avLst/>
            <a:gdLst/>
            <a:ahLst/>
            <a:cxnLst/>
            <a:rect l="l" t="t" r="r" b="b"/>
            <a:pathLst>
              <a:path w="1258388" h="1251524">
                <a:moveTo>
                  <a:pt x="0" y="0"/>
                </a:moveTo>
                <a:lnTo>
                  <a:pt x="1258388" y="0"/>
                </a:lnTo>
                <a:lnTo>
                  <a:pt x="1258388" y="1251524"/>
                </a:lnTo>
                <a:lnTo>
                  <a:pt x="0" y="1251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690039" y="2805198"/>
            <a:ext cx="907924" cy="1251524"/>
          </a:xfrm>
          <a:custGeom>
            <a:avLst/>
            <a:gdLst/>
            <a:ahLst/>
            <a:cxnLst/>
            <a:rect l="l" t="t" r="r" b="b"/>
            <a:pathLst>
              <a:path w="907924" h="1251524">
                <a:moveTo>
                  <a:pt x="0" y="0"/>
                </a:moveTo>
                <a:lnTo>
                  <a:pt x="907924" y="0"/>
                </a:lnTo>
                <a:lnTo>
                  <a:pt x="907924" y="1251524"/>
                </a:lnTo>
                <a:lnTo>
                  <a:pt x="0" y="1251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528779" y="1700900"/>
            <a:ext cx="6762396" cy="5289399"/>
          </a:xfrm>
          <a:custGeom>
            <a:avLst/>
            <a:gdLst/>
            <a:ahLst/>
            <a:cxnLst/>
            <a:rect l="l" t="t" r="r" b="b"/>
            <a:pathLst>
              <a:path w="6762396" h="5289399">
                <a:moveTo>
                  <a:pt x="0" y="0"/>
                </a:moveTo>
                <a:lnTo>
                  <a:pt x="6762397" y="0"/>
                </a:lnTo>
                <a:lnTo>
                  <a:pt x="6762397" y="5289399"/>
                </a:lnTo>
                <a:lnTo>
                  <a:pt x="0" y="5289399"/>
                </a:lnTo>
                <a:lnTo>
                  <a:pt x="0" y="0"/>
                </a:lnTo>
                <a:close/>
              </a:path>
            </a:pathLst>
          </a:custGeom>
          <a:blipFill>
            <a:blip r:embed="rId6"/>
            <a:stretch>
              <a:fillRect/>
            </a:stretch>
          </a:blipFill>
        </p:spPr>
      </p:sp>
      <p:sp>
        <p:nvSpPr>
          <p:cNvPr id="9" name="TextBox 9"/>
          <p:cNvSpPr txBox="1"/>
          <p:nvPr/>
        </p:nvSpPr>
        <p:spPr>
          <a:xfrm>
            <a:off x="0" y="5957494"/>
            <a:ext cx="4931955" cy="523875"/>
          </a:xfrm>
          <a:prstGeom prst="rect">
            <a:avLst/>
          </a:prstGeom>
        </p:spPr>
        <p:txBody>
          <a:bodyPr lIns="0" tIns="0" rIns="0" bIns="0" rtlCol="0" anchor="t">
            <a:spAutoFit/>
          </a:bodyPr>
          <a:lstStyle/>
          <a:p>
            <a:pPr algn="r">
              <a:lnSpc>
                <a:spcPts val="3600"/>
              </a:lnSpc>
            </a:pPr>
            <a:r>
              <a:rPr lang="en-US" sz="3000">
                <a:solidFill>
                  <a:srgbClr val="EF233C"/>
                </a:solidFill>
                <a:latin typeface="Futura Ultra-Bold"/>
              </a:rPr>
              <a:t>Objectives achieved</a:t>
            </a:r>
          </a:p>
        </p:txBody>
      </p:sp>
      <p:sp>
        <p:nvSpPr>
          <p:cNvPr id="10" name="TextBox 10"/>
          <p:cNvSpPr txBox="1"/>
          <p:nvPr/>
        </p:nvSpPr>
        <p:spPr>
          <a:xfrm>
            <a:off x="13356051" y="5957494"/>
            <a:ext cx="4931949" cy="523875"/>
          </a:xfrm>
          <a:prstGeom prst="rect">
            <a:avLst/>
          </a:prstGeom>
        </p:spPr>
        <p:txBody>
          <a:bodyPr lIns="0" tIns="0" rIns="0" bIns="0" rtlCol="0" anchor="t">
            <a:spAutoFit/>
          </a:bodyPr>
          <a:lstStyle/>
          <a:p>
            <a:pPr algn="l">
              <a:lnSpc>
                <a:spcPts val="3600"/>
              </a:lnSpc>
            </a:pPr>
            <a:r>
              <a:rPr lang="en-US" sz="3000">
                <a:solidFill>
                  <a:srgbClr val="EF233C"/>
                </a:solidFill>
                <a:latin typeface="Futura Ultra-Bold"/>
              </a:rPr>
              <a:t>Advantages</a:t>
            </a:r>
          </a:p>
        </p:txBody>
      </p:sp>
      <p:sp>
        <p:nvSpPr>
          <p:cNvPr id="11" name="TextBox 11"/>
          <p:cNvSpPr txBox="1"/>
          <p:nvPr/>
        </p:nvSpPr>
        <p:spPr>
          <a:xfrm>
            <a:off x="-680530" y="663221"/>
            <a:ext cx="4931955" cy="523875"/>
          </a:xfrm>
          <a:prstGeom prst="rect">
            <a:avLst/>
          </a:prstGeom>
        </p:spPr>
        <p:txBody>
          <a:bodyPr lIns="0" tIns="0" rIns="0" bIns="0" rtlCol="0" anchor="t">
            <a:spAutoFit/>
          </a:bodyPr>
          <a:lstStyle/>
          <a:p>
            <a:pPr algn="r">
              <a:lnSpc>
                <a:spcPts val="3600"/>
              </a:lnSpc>
            </a:pPr>
            <a:r>
              <a:rPr lang="en-US" sz="3000">
                <a:solidFill>
                  <a:srgbClr val="EF233C"/>
                </a:solidFill>
                <a:latin typeface="Futura Ultra-Bold"/>
              </a:rPr>
              <a:t>Specific indicators</a:t>
            </a:r>
          </a:p>
        </p:txBody>
      </p:sp>
      <p:sp>
        <p:nvSpPr>
          <p:cNvPr id="12" name="TextBox 12"/>
          <p:cNvSpPr txBox="1"/>
          <p:nvPr/>
        </p:nvSpPr>
        <p:spPr>
          <a:xfrm>
            <a:off x="12888000" y="663221"/>
            <a:ext cx="4931949" cy="523875"/>
          </a:xfrm>
          <a:prstGeom prst="rect">
            <a:avLst/>
          </a:prstGeom>
        </p:spPr>
        <p:txBody>
          <a:bodyPr lIns="0" tIns="0" rIns="0" bIns="0" rtlCol="0" anchor="t">
            <a:spAutoFit/>
          </a:bodyPr>
          <a:lstStyle/>
          <a:p>
            <a:pPr algn="l">
              <a:lnSpc>
                <a:spcPts val="3600"/>
              </a:lnSpc>
            </a:pPr>
            <a:r>
              <a:rPr lang="en-US" sz="3000">
                <a:solidFill>
                  <a:srgbClr val="EF233C"/>
                </a:solidFill>
                <a:latin typeface="Futura Ultra-Bold"/>
              </a:rPr>
              <a:t>Premium in Wynk MUsic</a:t>
            </a:r>
          </a:p>
        </p:txBody>
      </p:sp>
      <p:sp>
        <p:nvSpPr>
          <p:cNvPr id="13" name="TextBox 13"/>
          <p:cNvSpPr txBox="1"/>
          <p:nvPr/>
        </p:nvSpPr>
        <p:spPr>
          <a:xfrm>
            <a:off x="0" y="1920521"/>
            <a:ext cx="5196026" cy="2425079"/>
          </a:xfrm>
          <a:prstGeom prst="rect">
            <a:avLst/>
          </a:prstGeom>
        </p:spPr>
        <p:txBody>
          <a:bodyPr lIns="0" tIns="0" rIns="0" bIns="0" rtlCol="0" anchor="t">
            <a:spAutoFit/>
          </a:bodyPr>
          <a:lstStyle/>
          <a:p>
            <a:pPr algn="ctr">
              <a:lnSpc>
                <a:spcPts val="1890"/>
              </a:lnSpc>
            </a:pPr>
            <a:r>
              <a:rPr lang="en-US" sz="1800">
                <a:solidFill>
                  <a:srgbClr val="EF233C"/>
                </a:solidFill>
                <a:latin typeface="Copperplate Gothic 32 AB"/>
              </a:rPr>
              <a:t>BUT IF YOU ARE AIRTEL SUBSCRIBER, </a:t>
            </a:r>
            <a:r>
              <a:rPr lang="en-US" sz="1800">
                <a:solidFill>
                  <a:srgbClr val="EF233C"/>
                </a:solidFill>
                <a:latin typeface="Copperplate Gothic 32 AB Medium"/>
              </a:rPr>
              <a:t>the obvious choice would be Wynk Music</a:t>
            </a:r>
            <a:r>
              <a:rPr lang="en-US" sz="1800">
                <a:solidFill>
                  <a:srgbClr val="EF233C"/>
                </a:solidFill>
                <a:latin typeface="Copperplate Gothic 32 AB"/>
              </a:rPr>
              <a:t>. You get more bands (Spotify is currently stuck in a pickle with Warner Music- so no Linkin Park, Green Day, etc.) and a direct route to set up hello tunes. In a nutshell, its all about your preferences.1</a:t>
            </a:r>
          </a:p>
        </p:txBody>
      </p:sp>
      <p:sp>
        <p:nvSpPr>
          <p:cNvPr id="14" name="TextBox 14"/>
          <p:cNvSpPr txBox="1"/>
          <p:nvPr/>
        </p:nvSpPr>
        <p:spPr>
          <a:xfrm>
            <a:off x="12888000" y="1920521"/>
            <a:ext cx="5400000" cy="2425079"/>
          </a:xfrm>
          <a:prstGeom prst="rect">
            <a:avLst/>
          </a:prstGeom>
        </p:spPr>
        <p:txBody>
          <a:bodyPr lIns="0" tIns="0" rIns="0" bIns="0" rtlCol="0" anchor="t">
            <a:spAutoFit/>
          </a:bodyPr>
          <a:lstStyle/>
          <a:p>
            <a:pPr algn="ctr">
              <a:lnSpc>
                <a:spcPts val="1890"/>
              </a:lnSpc>
            </a:pPr>
            <a:r>
              <a:rPr lang="en-US" sz="1800">
                <a:solidFill>
                  <a:srgbClr val="EF233C"/>
                </a:solidFill>
                <a:latin typeface="Copperplate Gothic 32 AB"/>
              </a:rPr>
              <a:t>BUT IF YOU ARE AIRTEL SUBSCRIBER, </a:t>
            </a:r>
            <a:r>
              <a:rPr lang="en-US" sz="1800">
                <a:solidFill>
                  <a:srgbClr val="EF233C"/>
                </a:solidFill>
                <a:latin typeface="Copperplate Gothic 32 AB Medium"/>
              </a:rPr>
              <a:t>the obvious choice would be Wynk Music</a:t>
            </a:r>
            <a:r>
              <a:rPr lang="en-US" sz="1800">
                <a:solidFill>
                  <a:srgbClr val="EF233C"/>
                </a:solidFill>
                <a:latin typeface="Copperplate Gothic 32 AB"/>
              </a:rPr>
              <a:t>. You get more bands (Spotify is currently stuck in a pickle with Warner Music- so no Linkin Park, Green Day, etc.) and a direct route to set up hello tunes. In a nutshell, its all about your preferences.1</a:t>
            </a:r>
          </a:p>
        </p:txBody>
      </p:sp>
      <p:sp>
        <p:nvSpPr>
          <p:cNvPr id="15" name="TextBox 15"/>
          <p:cNvSpPr txBox="1"/>
          <p:nvPr/>
        </p:nvSpPr>
        <p:spPr>
          <a:xfrm>
            <a:off x="0" y="6682976"/>
            <a:ext cx="5196026" cy="2338364"/>
          </a:xfrm>
          <a:prstGeom prst="rect">
            <a:avLst/>
          </a:prstGeom>
        </p:spPr>
        <p:txBody>
          <a:bodyPr lIns="0" tIns="0" rIns="0" bIns="0" rtlCol="0" anchor="t">
            <a:spAutoFit/>
          </a:bodyPr>
          <a:lstStyle/>
          <a:p>
            <a:pPr algn="ctr">
              <a:lnSpc>
                <a:spcPts val="1836"/>
              </a:lnSpc>
            </a:pPr>
            <a:r>
              <a:rPr lang="en-US" sz="1748">
                <a:solidFill>
                  <a:srgbClr val="EF233C"/>
                </a:solidFill>
                <a:latin typeface="Copperplate Gothic 32 AB"/>
              </a:rPr>
              <a:t>BUT IF YOU ARE AIRTEL SUBSCRIBER, </a:t>
            </a:r>
            <a:r>
              <a:rPr lang="en-US" sz="1748">
                <a:solidFill>
                  <a:srgbClr val="EF233C"/>
                </a:solidFill>
                <a:latin typeface="Copperplate Gothic 32 AB Medium"/>
              </a:rPr>
              <a:t>the obvious choice would be Wynk Music</a:t>
            </a:r>
            <a:r>
              <a:rPr lang="en-US" sz="1748">
                <a:solidFill>
                  <a:srgbClr val="EF233C"/>
                </a:solidFill>
                <a:latin typeface="Copperplate Gothic 32 AB"/>
              </a:rPr>
              <a:t>. You get more bands (Spotify is currently stuck in a pickle with Warner Music- so no Linkin Park, Green Day, etc.) and a direct route to set up hello tunes. In a nutshell, its all about your preferences.1</a:t>
            </a:r>
          </a:p>
        </p:txBody>
      </p:sp>
      <p:sp>
        <p:nvSpPr>
          <p:cNvPr id="16" name="TextBox 16"/>
          <p:cNvSpPr txBox="1"/>
          <p:nvPr/>
        </p:nvSpPr>
        <p:spPr>
          <a:xfrm>
            <a:off x="11900256" y="6876057"/>
            <a:ext cx="6387744" cy="2918474"/>
          </a:xfrm>
          <a:prstGeom prst="rect">
            <a:avLst/>
          </a:prstGeom>
        </p:spPr>
        <p:txBody>
          <a:bodyPr lIns="0" tIns="0" rIns="0" bIns="0" rtlCol="0" anchor="t">
            <a:spAutoFit/>
          </a:bodyPr>
          <a:lstStyle/>
          <a:p>
            <a:pPr algn="ctr">
              <a:lnSpc>
                <a:spcPts val="2310"/>
              </a:lnSpc>
            </a:pPr>
            <a:r>
              <a:rPr lang="en-US" sz="2200">
                <a:solidFill>
                  <a:srgbClr val="EF233C"/>
                </a:solidFill>
                <a:latin typeface="Copperplate Gothic 32 AB"/>
              </a:rPr>
              <a:t>BUT IF YOU ARE AIRTEL SUBSCRIBER, </a:t>
            </a:r>
            <a:r>
              <a:rPr lang="en-US" sz="2200">
                <a:solidFill>
                  <a:srgbClr val="EF233C"/>
                </a:solidFill>
                <a:latin typeface="Copperplate Gothic 32 AB Medium"/>
              </a:rPr>
              <a:t>the obvious choice would be Wynk Music</a:t>
            </a:r>
            <a:r>
              <a:rPr lang="en-US" sz="2200">
                <a:solidFill>
                  <a:srgbClr val="EF233C"/>
                </a:solidFill>
                <a:latin typeface="Copperplate Gothic 32 AB"/>
              </a:rPr>
              <a:t>. You get more bands (Spotify is currently stuck in a pickle with Warner Music- so no Linkin Park, Green Day, etc.) and a direct route to set up hello tunes. In a nutshell, its all about your preferences.1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9706348"/>
          </a:xfrm>
          <a:custGeom>
            <a:avLst/>
            <a:gdLst/>
            <a:ahLst/>
            <a:cxnLst/>
            <a:rect l="l" t="t" r="r" b="b"/>
            <a:pathLst>
              <a:path w="18288000" h="9706348">
                <a:moveTo>
                  <a:pt x="0" y="0"/>
                </a:moveTo>
                <a:lnTo>
                  <a:pt x="18288000" y="0"/>
                </a:lnTo>
                <a:lnTo>
                  <a:pt x="18288000" y="9706348"/>
                </a:lnTo>
                <a:lnTo>
                  <a:pt x="0" y="9706348"/>
                </a:lnTo>
                <a:lnTo>
                  <a:pt x="0" y="0"/>
                </a:lnTo>
                <a:close/>
              </a:path>
            </a:pathLst>
          </a:custGeom>
          <a:blipFill>
            <a:blip r:embed="rId2"/>
            <a:stretch>
              <a:fillRect l="-1142" t="-7065" r="-114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0937" y="300083"/>
            <a:ext cx="13864330" cy="10287000"/>
            <a:chOff x="0" y="0"/>
            <a:chExt cx="18485773" cy="13716000"/>
          </a:xfrm>
        </p:grpSpPr>
        <p:sp>
          <p:nvSpPr>
            <p:cNvPr id="3" name="Freeform 3"/>
            <p:cNvSpPr/>
            <p:nvPr/>
          </p:nvSpPr>
          <p:spPr>
            <a:xfrm>
              <a:off x="0" y="0"/>
              <a:ext cx="18485774" cy="13716000"/>
            </a:xfrm>
            <a:custGeom>
              <a:avLst/>
              <a:gdLst/>
              <a:ahLst/>
              <a:cxnLst/>
              <a:rect l="l" t="t" r="r" b="b"/>
              <a:pathLst>
                <a:path w="18485774" h="13716000">
                  <a:moveTo>
                    <a:pt x="5118808" y="0"/>
                  </a:moveTo>
                  <a:lnTo>
                    <a:pt x="18485774" y="0"/>
                  </a:lnTo>
                  <a:lnTo>
                    <a:pt x="18485774" y="13716000"/>
                  </a:lnTo>
                  <a:lnTo>
                    <a:pt x="5118808" y="13716000"/>
                  </a:lnTo>
                  <a:lnTo>
                    <a:pt x="5002712" y="13659740"/>
                  </a:lnTo>
                  <a:cubicBezTo>
                    <a:pt x="1965790" y="12111863"/>
                    <a:pt x="0" y="9641332"/>
                    <a:pt x="0" y="6858000"/>
                  </a:cubicBezTo>
                  <a:cubicBezTo>
                    <a:pt x="0" y="4074668"/>
                    <a:pt x="1965790" y="1604137"/>
                    <a:pt x="5002899" y="56261"/>
                  </a:cubicBezTo>
                  <a:close/>
                </a:path>
              </a:pathLst>
            </a:custGeom>
            <a:blipFill>
              <a:blip r:embed="rId2"/>
              <a:stretch>
                <a:fillRect r="-31906"/>
              </a:stretch>
            </a:blipFill>
          </p:spPr>
        </p:sp>
      </p:grpSp>
      <p:sp>
        <p:nvSpPr>
          <p:cNvPr id="4" name="TextBox 4"/>
          <p:cNvSpPr txBox="1"/>
          <p:nvPr/>
        </p:nvSpPr>
        <p:spPr>
          <a:xfrm>
            <a:off x="202674" y="653143"/>
            <a:ext cx="5913320" cy="688279"/>
          </a:xfrm>
          <a:prstGeom prst="rect">
            <a:avLst/>
          </a:prstGeom>
        </p:spPr>
        <p:txBody>
          <a:bodyPr lIns="0" tIns="0" rIns="0" bIns="0" rtlCol="0" anchor="t">
            <a:spAutoFit/>
          </a:bodyPr>
          <a:lstStyle/>
          <a:p>
            <a:pPr algn="l">
              <a:lnSpc>
                <a:spcPts val="4819"/>
              </a:lnSpc>
            </a:pPr>
            <a:r>
              <a:rPr lang="en-US" sz="4016">
                <a:solidFill>
                  <a:srgbClr val="EF233C"/>
                </a:solidFill>
                <a:latin typeface="Futura Ultra-Bold"/>
              </a:rPr>
              <a:t>Future goals</a:t>
            </a:r>
          </a:p>
        </p:txBody>
      </p:sp>
      <p:sp>
        <p:nvSpPr>
          <p:cNvPr id="5" name="TextBox 5"/>
          <p:cNvSpPr txBox="1"/>
          <p:nvPr/>
        </p:nvSpPr>
        <p:spPr>
          <a:xfrm>
            <a:off x="332344" y="1479333"/>
            <a:ext cx="7322159" cy="6195278"/>
          </a:xfrm>
          <a:prstGeom prst="rect">
            <a:avLst/>
          </a:prstGeom>
        </p:spPr>
        <p:txBody>
          <a:bodyPr lIns="0" tIns="0" rIns="0" bIns="0" rtlCol="0" anchor="t">
            <a:spAutoFit/>
          </a:bodyPr>
          <a:lstStyle/>
          <a:p>
            <a:pPr marL="587627" lvl="1" indent="-293813" algn="l">
              <a:lnSpc>
                <a:spcPts val="4899"/>
              </a:lnSpc>
              <a:buFont typeface="Arial"/>
              <a:buChar char="•"/>
            </a:pPr>
            <a:r>
              <a:rPr lang="en-US" sz="2721">
                <a:solidFill>
                  <a:srgbClr val="000000"/>
                </a:solidFill>
                <a:latin typeface="Futura"/>
              </a:rPr>
              <a:t>Compose an original song.</a:t>
            </a:r>
          </a:p>
          <a:p>
            <a:pPr marL="587627" lvl="1" indent="-293813" algn="l">
              <a:lnSpc>
                <a:spcPts val="4899"/>
              </a:lnSpc>
              <a:buFont typeface="Arial"/>
              <a:buChar char="•"/>
            </a:pPr>
            <a:r>
              <a:rPr lang="en-US" sz="2721">
                <a:solidFill>
                  <a:srgbClr val="000000"/>
                </a:solidFill>
                <a:latin typeface="Futura"/>
              </a:rPr>
              <a:t>Learn a new song every week.</a:t>
            </a:r>
          </a:p>
          <a:p>
            <a:pPr marL="587627" lvl="1" indent="-293813" algn="l">
              <a:lnSpc>
                <a:spcPts val="4899"/>
              </a:lnSpc>
              <a:buFont typeface="Arial"/>
              <a:buChar char="•"/>
            </a:pPr>
            <a:r>
              <a:rPr lang="en-US" sz="2721">
                <a:solidFill>
                  <a:srgbClr val="000000"/>
                </a:solidFill>
                <a:latin typeface="Futura"/>
              </a:rPr>
              <a:t>Branch out and try learning a new instrument.</a:t>
            </a:r>
          </a:p>
          <a:p>
            <a:pPr marL="587627" lvl="1" indent="-293813" algn="l">
              <a:lnSpc>
                <a:spcPts val="4899"/>
              </a:lnSpc>
              <a:buFont typeface="Arial"/>
              <a:buChar char="•"/>
            </a:pPr>
            <a:r>
              <a:rPr lang="en-US" sz="2721">
                <a:solidFill>
                  <a:srgbClr val="000000"/>
                </a:solidFill>
                <a:latin typeface="Futura"/>
              </a:rPr>
              <a:t>Learn a new style or genre, or explore improvisation.</a:t>
            </a:r>
          </a:p>
          <a:p>
            <a:pPr marL="587627" lvl="1" indent="-293813" algn="l">
              <a:lnSpc>
                <a:spcPts val="4899"/>
              </a:lnSpc>
              <a:buFont typeface="Arial"/>
              <a:buChar char="•"/>
            </a:pPr>
            <a:r>
              <a:rPr lang="en-US" sz="2721">
                <a:solidFill>
                  <a:srgbClr val="000000"/>
                </a:solidFill>
                <a:latin typeface="Futura"/>
              </a:rPr>
              <a:t>Create a press kit for your band, or update your musical resume if you're a soloist.</a:t>
            </a:r>
          </a:p>
          <a:p>
            <a:pPr algn="l">
              <a:lnSpc>
                <a:spcPts val="4899"/>
              </a:lnSpc>
            </a:pPr>
            <a:endParaRPr lang="en-US" sz="2721">
              <a:solidFill>
                <a:srgbClr val="000000"/>
              </a:solidFill>
              <a:latin typeface="Futura"/>
            </a:endParaRPr>
          </a:p>
          <a:p>
            <a:pPr algn="l">
              <a:lnSpc>
                <a:spcPts val="4899"/>
              </a:lnSpc>
            </a:pPr>
            <a:endParaRPr lang="en-US" sz="2721">
              <a:solidFill>
                <a:srgbClr val="000000"/>
              </a:solidFill>
              <a:latin typeface="Futur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Red Modern Marketing Agency Presentation</dc:title>
  <cp:lastModifiedBy>SHUBASHINI J</cp:lastModifiedBy>
  <cp:revision>2</cp:revision>
  <dcterms:created xsi:type="dcterms:W3CDTF">2006-08-16T00:00:00Z</dcterms:created>
  <dcterms:modified xsi:type="dcterms:W3CDTF">2024-06-11T06:45:07Z</dcterms:modified>
  <dc:identifier>DAGHzqWL3M4</dc:identifier>
</cp:coreProperties>
</file>